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2"/>
  </p:notesMasterIdLst>
  <p:sldIdLst>
    <p:sldId id="302" r:id="rId2"/>
    <p:sldId id="371" r:id="rId3"/>
    <p:sldId id="331" r:id="rId4"/>
    <p:sldId id="332" r:id="rId5"/>
    <p:sldId id="354" r:id="rId6"/>
    <p:sldId id="333" r:id="rId7"/>
    <p:sldId id="335" r:id="rId8"/>
    <p:sldId id="334" r:id="rId9"/>
    <p:sldId id="353" r:id="rId10"/>
    <p:sldId id="355" r:id="rId11"/>
    <p:sldId id="336" r:id="rId12"/>
    <p:sldId id="366" r:id="rId13"/>
    <p:sldId id="337" r:id="rId14"/>
    <p:sldId id="356" r:id="rId15"/>
    <p:sldId id="365" r:id="rId16"/>
    <p:sldId id="367" r:id="rId17"/>
    <p:sldId id="373" r:id="rId18"/>
    <p:sldId id="338" r:id="rId19"/>
    <p:sldId id="340" r:id="rId20"/>
    <p:sldId id="341" r:id="rId21"/>
    <p:sldId id="372" r:id="rId22"/>
    <p:sldId id="360" r:id="rId23"/>
    <p:sldId id="361" r:id="rId24"/>
    <p:sldId id="342" r:id="rId25"/>
    <p:sldId id="339" r:id="rId26"/>
    <p:sldId id="363" r:id="rId27"/>
    <p:sldId id="344" r:id="rId28"/>
    <p:sldId id="345" r:id="rId29"/>
    <p:sldId id="346" r:id="rId30"/>
    <p:sldId id="347" r:id="rId31"/>
    <p:sldId id="348" r:id="rId32"/>
    <p:sldId id="350" r:id="rId33"/>
    <p:sldId id="349" r:id="rId34"/>
    <p:sldId id="362" r:id="rId35"/>
    <p:sldId id="368" r:id="rId36"/>
    <p:sldId id="369" r:id="rId37"/>
    <p:sldId id="370" r:id="rId38"/>
    <p:sldId id="351" r:id="rId39"/>
    <p:sldId id="364" r:id="rId40"/>
    <p:sldId id="330" r:id="rId41"/>
  </p:sldIdLst>
  <p:sldSz cx="18288000" cy="10287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8164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6328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4492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3265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4082110" algn="l" defTabSz="16328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4898532" algn="l" defTabSz="16328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5714954" algn="l" defTabSz="16328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6531376" algn="l" defTabSz="16328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43" d="100"/>
          <a:sy n="43" d="100"/>
        </p:scale>
        <p:origin x="-858" y="-96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2FBAF-7E46-4EC7-AC51-923A23CA7296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F1B0F-7C46-497F-8D59-7C98F086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865120" y="539847"/>
            <a:ext cx="14813280" cy="2208276"/>
          </a:xfrm>
        </p:spPr>
        <p:txBody>
          <a:bodyPr anchor="b"/>
          <a:lstStyle>
            <a:lvl1pPr algn="l">
              <a:defRPr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2865120" y="2775096"/>
            <a:ext cx="14813280" cy="2628900"/>
          </a:xfrm>
        </p:spPr>
        <p:txBody>
          <a:bodyPr tIns="0"/>
          <a:lstStyle>
            <a:lvl1pPr marL="48985" indent="0" algn="l">
              <a:buNone/>
              <a:defRPr sz="4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816422" indent="0" algn="ctr">
              <a:buNone/>
            </a:lvl2pPr>
            <a:lvl3pPr marL="1632844" indent="0" algn="ctr">
              <a:buNone/>
            </a:lvl3pPr>
            <a:lvl4pPr marL="2449266" indent="0" algn="ctr">
              <a:buNone/>
            </a:lvl4pPr>
            <a:lvl5pPr marL="3265688" indent="0" algn="ctr">
              <a:buNone/>
            </a:lvl5pPr>
            <a:lvl6pPr marL="4082110" indent="0" algn="ctr">
              <a:buNone/>
            </a:lvl6pPr>
            <a:lvl7pPr marL="4898532" indent="0" algn="ctr">
              <a:buNone/>
            </a:lvl7pPr>
            <a:lvl8pPr marL="5714954" indent="0" algn="ctr">
              <a:buNone/>
            </a:lvl8pPr>
            <a:lvl9pPr marL="6531376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738A9-4E00-4502-A704-93C17D2936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42866" y="2120703"/>
            <a:ext cx="420624" cy="315468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314352" y="2017524"/>
            <a:ext cx="128016" cy="9601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ight Arrow 12">
            <a:hlinkClick r:id="" action="ppaction://hlinkshowjump?jump=nextslide"/>
            <a:hlinkHover r:id="" action="ppaction://hlinkshowjump?jump=nextslide"/>
          </p:cNvPr>
          <p:cNvSpPr/>
          <p:nvPr userDrawn="1"/>
        </p:nvSpPr>
        <p:spPr>
          <a:xfrm>
            <a:off x="15773400" y="9715500"/>
            <a:ext cx="10668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>
            <a:hlinkClick r:id="" action="ppaction://hlinkshowjump?jump=previousslide"/>
            <a:hlinkHover r:id="" action="ppaction://hlinkshowjump?jump=previousslide"/>
          </p:cNvPr>
          <p:cNvSpPr/>
          <p:nvPr userDrawn="1"/>
        </p:nvSpPr>
        <p:spPr>
          <a:xfrm>
            <a:off x="2362200" y="9715500"/>
            <a:ext cx="1219200" cy="495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C6F1A-8DAC-47F0-8CAB-88746D0DF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716000" y="411959"/>
            <a:ext cx="3657600" cy="8777288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411961"/>
            <a:ext cx="11125200" cy="877728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C27C1-40F8-44E0-9AD0-C1EBAB3BC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F883F-23F4-46CD-97F2-D93963C83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65780" y="-81"/>
            <a:ext cx="13716000" cy="1028708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6784" y="3900487"/>
            <a:ext cx="12801600" cy="3429000"/>
          </a:xfrm>
        </p:spPr>
        <p:txBody>
          <a:bodyPr anchor="t"/>
          <a:lstStyle>
            <a:lvl1pPr algn="l">
              <a:lnSpc>
                <a:spcPts val="8036"/>
              </a:lnSpc>
              <a:buNone/>
              <a:defRPr sz="71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6784" y="1600200"/>
            <a:ext cx="12801600" cy="2264568"/>
          </a:xfrm>
        </p:spPr>
        <p:txBody>
          <a:bodyPr anchor="b"/>
          <a:lstStyle>
            <a:lvl1pPr marL="32657" indent="0">
              <a:lnSpc>
                <a:spcPts val="4107"/>
              </a:lnSpc>
              <a:spcBef>
                <a:spcPts val="0"/>
              </a:spcBef>
              <a:buNone/>
              <a:defRPr sz="3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C922C6-A7A4-4BF3-B1B3-6FB8C2CCF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4572000" y="0"/>
            <a:ext cx="152400" cy="1028708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4344642" y="4221984"/>
            <a:ext cx="420624" cy="315468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4816128" y="4118805"/>
            <a:ext cx="128016" cy="9601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216" y="411480"/>
            <a:ext cx="14996160" cy="1714500"/>
          </a:xfrm>
        </p:spPr>
        <p:txBody>
          <a:bodyPr>
            <a:normAutofit/>
          </a:bodyPr>
          <a:lstStyle>
            <a:lvl1pPr>
              <a:defRPr sz="54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1216" y="2286000"/>
            <a:ext cx="7315200" cy="6995160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52176" y="2286000"/>
            <a:ext cx="7315200" cy="6995160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F2E21-0610-41C8-8BDE-3506597BF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740504"/>
            <a:ext cx="16459200" cy="1714500"/>
          </a:xfrm>
        </p:spPr>
        <p:txBody>
          <a:bodyPr anchor="ctr"/>
          <a:lstStyle>
            <a:lvl1pPr algn="ctr">
              <a:defRPr sz="80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2417"/>
            <a:ext cx="8046720" cy="96012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114299" indent="0" algn="l">
              <a:lnSpc>
                <a:spcPct val="100000"/>
              </a:lnSpc>
              <a:spcBef>
                <a:spcPts val="179"/>
              </a:spcBef>
              <a:buNone/>
              <a:defRPr sz="3400" b="0">
                <a:solidFill>
                  <a:schemeClr val="tx1"/>
                </a:solidFill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9326880" y="492417"/>
            <a:ext cx="8046720" cy="96012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114299" indent="0" algn="l">
              <a:lnSpc>
                <a:spcPct val="100000"/>
              </a:lnSpc>
              <a:spcBef>
                <a:spcPts val="179"/>
              </a:spcBef>
              <a:buNone/>
              <a:defRPr sz="3400" b="0">
                <a:solidFill>
                  <a:schemeClr val="tx1"/>
                </a:solidFill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914400" y="1454004"/>
            <a:ext cx="8046720" cy="61722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702123" indent="-489853">
              <a:lnSpc>
                <a:spcPct val="100000"/>
              </a:lnSpc>
              <a:spcBef>
                <a:spcPts val="1250"/>
              </a:spcBef>
              <a:defRPr sz="4300"/>
            </a:lvl1pPr>
            <a:lvl2pPr>
              <a:lnSpc>
                <a:spcPct val="100000"/>
              </a:lnSpc>
              <a:spcBef>
                <a:spcPts val="1250"/>
              </a:spcBef>
              <a:defRPr sz="3600"/>
            </a:lvl2pPr>
            <a:lvl3pPr>
              <a:lnSpc>
                <a:spcPct val="100000"/>
              </a:lnSpc>
              <a:spcBef>
                <a:spcPts val="1250"/>
              </a:spcBef>
              <a:defRPr sz="3200"/>
            </a:lvl3pPr>
            <a:lvl4pPr>
              <a:lnSpc>
                <a:spcPct val="100000"/>
              </a:lnSpc>
              <a:spcBef>
                <a:spcPts val="1250"/>
              </a:spcBef>
              <a:defRPr sz="2900"/>
            </a:lvl4pPr>
            <a:lvl5pPr>
              <a:lnSpc>
                <a:spcPct val="100000"/>
              </a:lnSpc>
              <a:spcBef>
                <a:spcPts val="1250"/>
              </a:spcBef>
              <a:defRPr sz="29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26880" y="1454004"/>
            <a:ext cx="8046720" cy="61722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702123" indent="-489853">
              <a:lnSpc>
                <a:spcPct val="100000"/>
              </a:lnSpc>
              <a:spcBef>
                <a:spcPts val="1250"/>
              </a:spcBef>
              <a:defRPr sz="4300"/>
            </a:lvl1pPr>
            <a:lvl2pPr>
              <a:lnSpc>
                <a:spcPct val="100000"/>
              </a:lnSpc>
              <a:spcBef>
                <a:spcPts val="1250"/>
              </a:spcBef>
              <a:defRPr sz="3600"/>
            </a:lvl2pPr>
            <a:lvl3pPr>
              <a:lnSpc>
                <a:spcPct val="100000"/>
              </a:lnSpc>
              <a:spcBef>
                <a:spcPts val="1250"/>
              </a:spcBef>
              <a:defRPr sz="3200"/>
            </a:lvl3pPr>
            <a:lvl4pPr>
              <a:lnSpc>
                <a:spcPct val="100000"/>
              </a:lnSpc>
              <a:spcBef>
                <a:spcPts val="1250"/>
              </a:spcBef>
              <a:defRPr sz="2900"/>
            </a:lvl4pPr>
            <a:lvl5pPr>
              <a:lnSpc>
                <a:spcPct val="100000"/>
              </a:lnSpc>
              <a:spcBef>
                <a:spcPts val="1250"/>
              </a:spcBef>
              <a:defRPr sz="29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6CEA8-D010-49A2-9D9C-E6963EC5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216" y="411480"/>
            <a:ext cx="14996160" cy="1714500"/>
          </a:xfrm>
        </p:spPr>
        <p:txBody>
          <a:bodyPr anchor="ctr">
            <a:normAutofit/>
          </a:bodyPr>
          <a:lstStyle>
            <a:lvl1pPr>
              <a:defRPr sz="54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901D1-E9B0-476A-AF92-C2B481BFC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29968" y="0"/>
            <a:ext cx="16258032" cy="10287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64FF6-5BEA-4B64-BD2F-4590BECD49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029968" y="-81"/>
            <a:ext cx="146304" cy="1028708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5167"/>
            <a:ext cx="7620000" cy="1743075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ts val="3571"/>
              </a:lnSpc>
              <a:buNone/>
              <a:defRPr sz="54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2110446"/>
            <a:ext cx="7620000" cy="1047750"/>
          </a:xfrm>
        </p:spPr>
        <p:txBody>
          <a:bodyPr/>
          <a:lstStyle>
            <a:lvl1pPr marL="81642" indent="0">
              <a:lnSpc>
                <a:spcPct val="100000"/>
              </a:lnSpc>
              <a:spcBef>
                <a:spcPts val="0"/>
              </a:spcBef>
              <a:buNone/>
              <a:defRPr sz="2500"/>
            </a:lvl1pPr>
            <a:lvl2pPr>
              <a:buNone/>
              <a:defRPr sz="21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3200401"/>
            <a:ext cx="16306800" cy="5988845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82F4C9-443A-46DE-93BC-34F1F1304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3792" y="1600200"/>
            <a:ext cx="5486400" cy="2971800"/>
          </a:xfrm>
        </p:spPr>
        <p:txBody>
          <a:bodyPr anchor="b">
            <a:noAutofit/>
          </a:bodyPr>
          <a:lstStyle>
            <a:lvl1pPr algn="l">
              <a:buNone/>
              <a:defRPr sz="37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617BF5-AF8B-4D92-95AF-32217FC246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1600200"/>
            <a:ext cx="9144000" cy="6858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63284" tIns="489853" rIns="163284" bIns="81642" rtlCol="0" anchor="t">
            <a:normAutofit/>
          </a:bodyPr>
          <a:lstStyle>
            <a:extLst/>
          </a:lstStyle>
          <a:p>
            <a:pPr marL="0" indent="-506182" algn="l" rtl="0" eaLnBrk="1" latinLnBrk="0" hangingPunct="1">
              <a:lnSpc>
                <a:spcPts val="5357"/>
              </a:lnSpc>
              <a:spcBef>
                <a:spcPts val="1071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5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714505"/>
            <a:ext cx="8839200" cy="5271797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63284" tIns="489853" anchor="t"/>
          <a:lstStyle>
            <a:lvl1pPr marL="0" indent="0" algn="l" eaLnBrk="1" latinLnBrk="0" hangingPunct="1">
              <a:buNone/>
              <a:defRPr sz="57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793450" y="1431512"/>
            <a:ext cx="1371600" cy="306465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10007334" y="1405179"/>
            <a:ext cx="1298448" cy="306465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7200900"/>
            <a:ext cx="8839200" cy="1143000"/>
          </a:xfrm>
        </p:spPr>
        <p:txBody>
          <a:bodyPr anchor="ctr"/>
          <a:lstStyle>
            <a:lvl1pPr marL="0" indent="0" algn="l">
              <a:lnSpc>
                <a:spcPts val="2857"/>
              </a:lnSpc>
              <a:spcBef>
                <a:spcPts val="0"/>
              </a:spcBef>
              <a:buNone/>
              <a:defRPr sz="2500">
                <a:solidFill>
                  <a:srgbClr val="777777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631853" y="-1223883"/>
            <a:ext cx="3277774" cy="2458331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337633" y="31654"/>
            <a:ext cx="3404382" cy="25532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365763" y="1582616"/>
            <a:ext cx="2251434" cy="1653936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2025747" y="-81"/>
            <a:ext cx="16262254" cy="1028708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871216" y="411957"/>
            <a:ext cx="14996160" cy="1714500"/>
          </a:xfrm>
          <a:prstGeom prst="rect">
            <a:avLst/>
          </a:prstGeom>
        </p:spPr>
        <p:txBody>
          <a:bodyPr lIns="163284" tIns="81642" rIns="163284" bIns="81642"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871216" y="2171700"/>
            <a:ext cx="14996160" cy="7200900"/>
          </a:xfrm>
          <a:prstGeom prst="rect">
            <a:avLst/>
          </a:prstGeom>
        </p:spPr>
        <p:txBody>
          <a:bodyPr lIns="163284" tIns="81642" rIns="163284" bIns="81642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162800" y="9458325"/>
            <a:ext cx="4267200" cy="714375"/>
          </a:xfrm>
          <a:prstGeom prst="rect">
            <a:avLst/>
          </a:prstGeom>
        </p:spPr>
        <p:txBody>
          <a:bodyPr lIns="163284" tIns="81642" rIns="163284" bIns="81642" anchor="b"/>
          <a:lstStyle>
            <a:lvl1pPr algn="r" eaLnBrk="1" latinLnBrk="0" hangingPunct="1">
              <a:defRPr kumimoji="0" sz="21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1430000" y="9458325"/>
            <a:ext cx="5791200" cy="714375"/>
          </a:xfrm>
          <a:prstGeom prst="rect">
            <a:avLst/>
          </a:prstGeom>
        </p:spPr>
        <p:txBody>
          <a:bodyPr lIns="163284" tIns="81642" rIns="163284" bIns="81642" anchor="b"/>
          <a:lstStyle>
            <a:lvl1pPr eaLnBrk="1" latinLnBrk="0" hangingPunct="1">
              <a:defRPr kumimoji="0" sz="21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7227296" y="9458325"/>
            <a:ext cx="914400" cy="714375"/>
          </a:xfrm>
          <a:prstGeom prst="rect">
            <a:avLst/>
          </a:prstGeom>
        </p:spPr>
        <p:txBody>
          <a:bodyPr lIns="163284" tIns="81642" rIns="163284" bIns="81642" anchor="b"/>
          <a:lstStyle>
            <a:lvl1pPr algn="ctr" eaLnBrk="1" latinLnBrk="0" hangingPunct="1">
              <a:defRPr kumimoji="0" sz="21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9FC0D53-F750-4B33-8699-B431A7DED8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2029968" y="-81"/>
            <a:ext cx="146304" cy="1028708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ight Arrow 12">
            <a:hlinkHover r:id="" action="ppaction://hlinkshowjump?jump=nextslide"/>
          </p:cNvPr>
          <p:cNvSpPr/>
          <p:nvPr userDrawn="1"/>
        </p:nvSpPr>
        <p:spPr>
          <a:xfrm>
            <a:off x="15773400" y="9715500"/>
            <a:ext cx="10668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>
            <a:hlinkClick r:id="" action="ppaction://hlinkshowjump?jump=previousslide"/>
          </p:cNvPr>
          <p:cNvSpPr/>
          <p:nvPr userDrawn="1"/>
        </p:nvSpPr>
        <p:spPr>
          <a:xfrm>
            <a:off x="2362200" y="9715500"/>
            <a:ext cx="1219200" cy="495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7700" kern="1200">
          <a:solidFill>
            <a:schemeClr val="tx2">
              <a:satMod val="13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653138" indent="-506182" algn="l" rtl="0" eaLnBrk="1" latinLnBrk="0" hangingPunct="1">
        <a:lnSpc>
          <a:spcPct val="100000"/>
        </a:lnSpc>
        <a:spcBef>
          <a:spcPts val="1071"/>
        </a:spcBef>
        <a:buClr>
          <a:schemeClr val="accent1"/>
        </a:buClr>
        <a:buSzPct val="80000"/>
        <a:buFont typeface="Wingdings 2"/>
        <a:buChar char=""/>
        <a:defRPr kumimoji="0"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142991" indent="-424539" algn="l" rtl="0" eaLnBrk="1" latinLnBrk="0" hangingPunct="1">
        <a:lnSpc>
          <a:spcPct val="100000"/>
        </a:lnSpc>
        <a:spcBef>
          <a:spcPts val="982"/>
        </a:spcBef>
        <a:buClr>
          <a:schemeClr val="accent1"/>
        </a:buClr>
        <a:buFont typeface="Verdana"/>
        <a:buChar char="◦"/>
        <a:defRPr kumimoji="0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1583859" indent="-408211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413" indent="-31024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18639" indent="-326569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694193" indent="-326569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747" indent="-32656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3" indent="-32656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527" indent="-32656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effectLst/>
              </a:rPr>
              <a:t>Analog Circuits and Systems</a:t>
            </a:r>
            <a:endParaRPr lang="en-US" sz="96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Prof. K </a:t>
            </a:r>
            <a:r>
              <a:rPr lang="en-US" sz="5400" dirty="0" err="1" smtClean="0"/>
              <a:t>Radhakrishna</a:t>
            </a:r>
            <a:r>
              <a:rPr lang="en-US" sz="5400" dirty="0" smtClean="0"/>
              <a:t> </a:t>
            </a:r>
            <a:r>
              <a:rPr lang="en-US" sz="5400" dirty="0" err="1" smtClean="0"/>
              <a:t>Rao</a:t>
            </a:r>
            <a:endParaRPr lang="en-US" sz="5400" dirty="0" smtClean="0"/>
          </a:p>
          <a:p>
            <a:pPr algn="ctr"/>
            <a:endParaRPr lang="en-US" sz="5400" dirty="0" smtClean="0"/>
          </a:p>
          <a:p>
            <a:pPr algn="ctr"/>
            <a:r>
              <a:rPr lang="en-US" sz="5400" dirty="0" smtClean="0"/>
              <a:t>Lecture 11: Feedback in Systems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38A9-4E00-4502-A704-93C17D29369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Sensitivity and Negative Feedback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E21-0610-41C8-8BDE-3506597BFAE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2247900"/>
            <a:ext cx="3693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+mn-lt"/>
              </a:rPr>
              <a:t>Voltage Amplifier</a:t>
            </a:r>
            <a:endParaRPr lang="en-US" sz="4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1977" y="3162300"/>
            <a:ext cx="6675023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0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238500"/>
            <a:ext cx="7995091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Sensitivity and Negative Feedback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E21-0610-41C8-8BDE-3506597BFAE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2247900"/>
            <a:ext cx="3693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+mn-lt"/>
              </a:rPr>
              <a:t>Voltage Amplifier</a:t>
            </a:r>
            <a:endParaRPr lang="en-US" sz="4000" dirty="0">
              <a:latin typeface="+mn-lt"/>
            </a:endParaRPr>
          </a:p>
        </p:txBody>
      </p:sp>
      <p:graphicFrame>
        <p:nvGraphicFramePr>
          <p:cNvPr id="8" name="Content Placeholder 7"/>
          <p:cNvGraphicFramePr>
            <a:graphicFrameLocks noChangeAspect="1"/>
          </p:cNvGraphicFramePr>
          <p:nvPr>
            <p:ph sz="half" idx="2"/>
          </p:nvPr>
        </p:nvGraphicFramePr>
        <p:xfrm>
          <a:off x="9767888" y="3009900"/>
          <a:ext cx="6450012" cy="6248400"/>
        </p:xfrm>
        <a:graphic>
          <a:graphicData uri="http://schemas.openxmlformats.org/presentationml/2006/ole">
            <p:oleObj spid="_x0000_s452611" name="Equation" r:id="rId3" imgW="2438280" imgH="2361960" progId="Equation.DSMT4">
              <p:embed/>
            </p:oleObj>
          </a:graphicData>
        </a:graphic>
      </p:graphicFrame>
      <p:pic>
        <p:nvPicPr>
          <p:cNvPr id="452616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076700"/>
            <a:ext cx="7315200" cy="308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Simulation:  Voltage Amplifier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01D1-E9B0-476A-AF92-C2B481BFCF3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47900"/>
            <a:ext cx="998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829300"/>
            <a:ext cx="9906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030200" y="36195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latin typeface="+mn-lt"/>
              </a:rPr>
              <a:t>G</a:t>
            </a:r>
            <a:r>
              <a:rPr lang="en-IN" sz="2800" baseline="-25000" dirty="0" smtClean="0">
                <a:latin typeface="+mn-lt"/>
              </a:rPr>
              <a:t>L</a:t>
            </a:r>
            <a:r>
              <a:rPr lang="en-IN" sz="2800" dirty="0" smtClean="0">
                <a:latin typeface="+mn-lt"/>
              </a:rPr>
              <a:t>=- 100</a:t>
            </a:r>
            <a:endParaRPr lang="en-IN" sz="2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30200" y="74295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latin typeface="+mn-lt"/>
              </a:rPr>
              <a:t>G</a:t>
            </a:r>
            <a:r>
              <a:rPr lang="en-IN" sz="2800" baseline="-25000" dirty="0" smtClean="0">
                <a:latin typeface="+mn-lt"/>
              </a:rPr>
              <a:t>L</a:t>
            </a:r>
            <a:r>
              <a:rPr lang="en-IN" sz="2800" dirty="0" smtClean="0">
                <a:latin typeface="+mn-lt"/>
              </a:rPr>
              <a:t>= -10</a:t>
            </a:r>
            <a:endParaRPr lang="en-IN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Sensitivity and Negative Feedback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E21-0610-41C8-8BDE-3506597BFAE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2247900"/>
            <a:ext cx="38690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+mn-lt"/>
              </a:rPr>
              <a:t>Current Amplifier</a:t>
            </a:r>
            <a:endParaRPr lang="en-US" sz="4000" dirty="0">
              <a:latin typeface="+mn-lt"/>
            </a:endParaRPr>
          </a:p>
        </p:txBody>
      </p:sp>
      <p:pic>
        <p:nvPicPr>
          <p:cNvPr id="4823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771900"/>
            <a:ext cx="7315200" cy="308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1506" y="3162300"/>
            <a:ext cx="7158344" cy="40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Current Amplifier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E21-0610-41C8-8BDE-3506597BFAE9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77186" name="Content Placeholder 7"/>
          <p:cNvGraphicFramePr>
            <a:graphicFrameLocks noChangeAspect="1"/>
          </p:cNvGraphicFramePr>
          <p:nvPr/>
        </p:nvGraphicFramePr>
        <p:xfrm>
          <a:off x="3609975" y="3395663"/>
          <a:ext cx="5734050" cy="4940300"/>
        </p:xfrm>
        <a:graphic>
          <a:graphicData uri="http://schemas.openxmlformats.org/presentationml/2006/ole">
            <p:oleObj spid="_x0000_s477186" name="Equation" r:id="rId3" imgW="1282680" imgH="11048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Simulation: Current Amplifier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E21-0610-41C8-8BDE-3506597BFAE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476500"/>
            <a:ext cx="10210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6286500"/>
            <a:ext cx="1036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3030200" y="40767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latin typeface="+mn-lt"/>
              </a:rPr>
              <a:t>G</a:t>
            </a:r>
            <a:r>
              <a:rPr lang="en-IN" sz="2800" baseline="-25000" dirty="0" smtClean="0">
                <a:latin typeface="+mn-lt"/>
              </a:rPr>
              <a:t>L</a:t>
            </a:r>
            <a:r>
              <a:rPr lang="en-IN" sz="2800" dirty="0" smtClean="0">
                <a:latin typeface="+mn-lt"/>
              </a:rPr>
              <a:t>=- 100</a:t>
            </a:r>
            <a:endParaRPr lang="en-IN" sz="28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82600" y="73533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latin typeface="+mn-lt"/>
              </a:rPr>
              <a:t>G</a:t>
            </a:r>
            <a:r>
              <a:rPr lang="en-IN" sz="2800" baseline="-25000" dirty="0" smtClean="0">
                <a:latin typeface="+mn-lt"/>
              </a:rPr>
              <a:t>L</a:t>
            </a:r>
            <a:r>
              <a:rPr lang="en-IN" sz="2800" dirty="0" smtClean="0">
                <a:latin typeface="+mn-lt"/>
              </a:rPr>
              <a:t>= -10</a:t>
            </a:r>
            <a:endParaRPr lang="en-IN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Sensitivity and Positive Feedback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01D1-E9B0-476A-AF92-C2B481BFCF3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79234" name="Rectangle 2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79233" name="Object 1"/>
          <p:cNvGraphicFramePr>
            <a:graphicFrameLocks noChangeAspect="1"/>
          </p:cNvGraphicFramePr>
          <p:nvPr/>
        </p:nvGraphicFramePr>
        <p:xfrm>
          <a:off x="2819400" y="2541588"/>
          <a:ext cx="11353800" cy="6237287"/>
        </p:xfrm>
        <a:graphic>
          <a:graphicData uri="http://schemas.openxmlformats.org/presentationml/2006/ole">
            <p:oleObj spid="_x0000_s479233" name="Equation" r:id="rId3" imgW="3632040" imgH="1854000" progId="Equation.DSMT4">
              <p:embed/>
            </p:oleObj>
          </a:graphicData>
        </a:graphic>
      </p:graphicFrame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60986" y="2019301"/>
            <a:ext cx="744593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Feedback</a:t>
            </a:r>
            <a:endParaRPr lang="en-US" dirty="0"/>
          </a:p>
        </p:txBody>
      </p:sp>
      <p:pic>
        <p:nvPicPr>
          <p:cNvPr id="5017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4600" y="2781300"/>
            <a:ext cx="9258575" cy="435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83F-23F4-46CD-97F2-D93963C8316F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sz="half" idx="2"/>
          </p:nvPr>
        </p:nvGraphicFramePr>
        <p:xfrm>
          <a:off x="11678503" y="4533900"/>
          <a:ext cx="4139347" cy="2043113"/>
        </p:xfrm>
        <a:graphic>
          <a:graphicData uri="http://schemas.openxmlformats.org/presentationml/2006/ole">
            <p:oleObj spid="_x0000_s501763" name="Equation" r:id="rId4" imgW="97776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Negative Feedback and Inversion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E21-0610-41C8-8BDE-3506597BFAE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2247900"/>
            <a:ext cx="96415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+mn-lt"/>
              </a:rPr>
              <a:t>Multiplier in feedback path results in a divider</a:t>
            </a:r>
            <a:endParaRPr lang="en-US" sz="4000" dirty="0">
              <a:latin typeface="+mn-lt"/>
            </a:endParaRPr>
          </a:p>
        </p:txBody>
      </p:sp>
      <p:graphicFrame>
        <p:nvGraphicFramePr>
          <p:cNvPr id="8" name="Content Placeholder 7"/>
          <p:cNvGraphicFramePr>
            <a:graphicFrameLocks noChangeAspect="1"/>
          </p:cNvGraphicFramePr>
          <p:nvPr>
            <p:ph sz="half" idx="2"/>
          </p:nvPr>
        </p:nvGraphicFramePr>
        <p:xfrm>
          <a:off x="13106400" y="3314700"/>
          <a:ext cx="4130675" cy="4789944"/>
        </p:xfrm>
        <a:graphic>
          <a:graphicData uri="http://schemas.openxmlformats.org/presentationml/2006/ole">
            <p:oleObj spid="_x0000_s454658" name="Equation" r:id="rId3" imgW="1193760" imgH="1384200" progId="Equation.DSMT4">
              <p:embed/>
            </p:oleObj>
          </a:graphicData>
        </a:graphic>
      </p:graphicFrame>
      <p:pic>
        <p:nvPicPr>
          <p:cNvPr id="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1788" y="3572128"/>
            <a:ext cx="7315200" cy="442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Negative Feedback and Inversion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E21-0610-41C8-8BDE-3506597BFAE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2247900"/>
            <a:ext cx="115543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+mn-lt"/>
              </a:rPr>
              <a:t>Squarer in the feedback path results in a square rooter</a:t>
            </a:r>
            <a:endParaRPr lang="en-US" sz="4000" dirty="0">
              <a:latin typeface="+mn-lt"/>
            </a:endParaRPr>
          </a:p>
        </p:txBody>
      </p:sp>
      <p:graphicFrame>
        <p:nvGraphicFramePr>
          <p:cNvPr id="8" name="Content Placeholder 7"/>
          <p:cNvGraphicFramePr>
            <a:graphicFrameLocks noChangeAspect="1"/>
          </p:cNvGraphicFramePr>
          <p:nvPr>
            <p:ph sz="half" idx="2"/>
          </p:nvPr>
        </p:nvGraphicFramePr>
        <p:xfrm>
          <a:off x="13182600" y="5143500"/>
          <a:ext cx="4130675" cy="2565400"/>
        </p:xfrm>
        <a:graphic>
          <a:graphicData uri="http://schemas.openxmlformats.org/presentationml/2006/ole">
            <p:oleObj spid="_x0000_s455682" name="Equation" r:id="rId3" imgW="1206360" imgH="749160" progId="Equation.DSMT4">
              <p:embed/>
            </p:oleObj>
          </a:graphicData>
        </a:graphic>
      </p:graphicFrame>
      <p:pic>
        <p:nvPicPr>
          <p:cNvPr id="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1788" y="3669902"/>
            <a:ext cx="7315200" cy="422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Previous lecture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Applications of multipliers and comparators</a:t>
            </a:r>
          </a:p>
          <a:p>
            <a:r>
              <a:rPr lang="en-IN" dirty="0" smtClean="0"/>
              <a:t>Macro models of BJTs and FETs</a:t>
            </a:r>
          </a:p>
          <a:p>
            <a:r>
              <a:rPr lang="en-IN" dirty="0" smtClean="0"/>
              <a:t>Realizations of voltage buffer,  current buffer, trans-conductance amplifier and trans-resistance amplifiers using nullator-norator models of transistors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83F-23F4-46CD-97F2-D93963C831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009900"/>
            <a:ext cx="12952894" cy="45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Negative Feedback and Inversion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E21-0610-41C8-8BDE-3506597BFAE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2247900"/>
            <a:ext cx="66051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+mn-lt"/>
              </a:rPr>
              <a:t>Square rooter through squarer</a:t>
            </a:r>
            <a:endParaRPr lang="en-US" sz="4000" dirty="0">
              <a:latin typeface="+mn-lt"/>
            </a:endParaRPr>
          </a:p>
        </p:txBody>
      </p:sp>
      <p:graphicFrame>
        <p:nvGraphicFramePr>
          <p:cNvPr id="8" name="Content Placeholder 7"/>
          <p:cNvGraphicFramePr>
            <a:graphicFrameLocks noChangeAspect="1"/>
          </p:cNvGraphicFramePr>
          <p:nvPr>
            <p:ph sz="half" idx="2"/>
          </p:nvPr>
        </p:nvGraphicFramePr>
        <p:xfrm>
          <a:off x="4267200" y="7810500"/>
          <a:ext cx="10209157" cy="1447800"/>
        </p:xfrm>
        <a:graphic>
          <a:graphicData uri="http://schemas.openxmlformats.org/presentationml/2006/ole">
            <p:oleObj spid="_x0000_s457730" name="Equation" r:id="rId4" imgW="3581280" imgH="507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Negative Feedback and Inversion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E21-0610-41C8-8BDE-3506597BFAE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3550" y="3214687"/>
            <a:ext cx="121920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Simulation with </a:t>
            </a:r>
            <a:r>
              <a:rPr lang="en-IN" dirty="0" err="1" smtClean="0"/>
              <a:t>V</a:t>
            </a:r>
            <a:r>
              <a:rPr lang="en-IN" baseline="-25000" dirty="0" err="1" smtClean="0"/>
              <a:t>ref</a:t>
            </a:r>
            <a:r>
              <a:rPr lang="en-IN" dirty="0" smtClean="0"/>
              <a:t> = 0.8 and </a:t>
            </a:r>
            <a:r>
              <a:rPr lang="en-IN" dirty="0" err="1" smtClean="0"/>
              <a:t>V</a:t>
            </a:r>
            <a:r>
              <a:rPr lang="en-IN" baseline="-25000" dirty="0" err="1" smtClean="0"/>
              <a:t>po</a:t>
            </a:r>
            <a:r>
              <a:rPr lang="en-IN" dirty="0" smtClean="0"/>
              <a:t>= 4 volts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E21-0610-41C8-8BDE-3506597BFAE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00300"/>
            <a:ext cx="990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6210300"/>
            <a:ext cx="998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935200" y="39243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err="1" smtClean="0">
                <a:latin typeface="+mn-lt"/>
              </a:rPr>
              <a:t>V</a:t>
            </a:r>
            <a:r>
              <a:rPr lang="en-IN" sz="4000" baseline="-25000" dirty="0" err="1" smtClean="0">
                <a:latin typeface="+mn-lt"/>
              </a:rPr>
              <a:t>pi</a:t>
            </a:r>
            <a:r>
              <a:rPr lang="en-IN" sz="4000" dirty="0" smtClean="0">
                <a:latin typeface="+mn-lt"/>
              </a:rPr>
              <a:t>  = 10 </a:t>
            </a:r>
            <a:r>
              <a:rPr lang="en-IN" sz="4000" baseline="-25000" dirty="0" smtClean="0">
                <a:latin typeface="+mn-lt"/>
              </a:rPr>
              <a:t> </a:t>
            </a:r>
            <a:endParaRPr lang="en-IN" sz="4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35200" y="72009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err="1" smtClean="0">
                <a:latin typeface="+mn-lt"/>
              </a:rPr>
              <a:t>V</a:t>
            </a:r>
            <a:r>
              <a:rPr lang="en-IN" sz="4000" baseline="-25000" dirty="0" err="1" smtClean="0">
                <a:latin typeface="+mn-lt"/>
              </a:rPr>
              <a:t>pi</a:t>
            </a:r>
            <a:r>
              <a:rPr lang="en-IN" sz="4000" dirty="0" smtClean="0">
                <a:latin typeface="+mn-lt"/>
              </a:rPr>
              <a:t>  = 8 </a:t>
            </a:r>
            <a:r>
              <a:rPr lang="en-IN" sz="4000" baseline="-25000" dirty="0" smtClean="0">
                <a:latin typeface="+mn-lt"/>
              </a:rPr>
              <a:t> </a:t>
            </a:r>
            <a:endParaRPr lang="en-IN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dirty="0" smtClean="0"/>
              <a:t>Simulation with </a:t>
            </a:r>
            <a:r>
              <a:rPr lang="en-IN" sz="6000" dirty="0" err="1" smtClean="0"/>
              <a:t>V</a:t>
            </a:r>
            <a:r>
              <a:rPr lang="en-IN" sz="6000" baseline="-25000" dirty="0" err="1" smtClean="0"/>
              <a:t>ref</a:t>
            </a:r>
            <a:r>
              <a:rPr lang="en-IN" sz="6000" dirty="0" smtClean="0"/>
              <a:t> = 0.8 and </a:t>
            </a:r>
            <a:r>
              <a:rPr lang="en-IN" sz="6000" dirty="0" err="1" smtClean="0"/>
              <a:t>V</a:t>
            </a:r>
            <a:r>
              <a:rPr lang="en-IN" sz="6000" baseline="-25000" dirty="0" err="1" smtClean="0"/>
              <a:t>po</a:t>
            </a:r>
            <a:r>
              <a:rPr lang="en-IN" sz="6000" dirty="0" smtClean="0"/>
              <a:t>= 4 volts</a:t>
            </a:r>
            <a:endParaRPr lang="en-IN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01D1-E9B0-476A-AF92-C2B481BFCF3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476500"/>
            <a:ext cx="10287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6210300"/>
            <a:ext cx="1021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935200" y="72009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err="1" smtClean="0">
                <a:latin typeface="+mn-lt"/>
              </a:rPr>
              <a:t>V</a:t>
            </a:r>
            <a:r>
              <a:rPr lang="en-IN" sz="4000" baseline="-25000" dirty="0" err="1" smtClean="0">
                <a:latin typeface="+mn-lt"/>
              </a:rPr>
              <a:t>pi</a:t>
            </a:r>
            <a:r>
              <a:rPr lang="en-IN" sz="4000" dirty="0" smtClean="0">
                <a:latin typeface="+mn-lt"/>
              </a:rPr>
              <a:t>  = 4 </a:t>
            </a:r>
            <a:r>
              <a:rPr lang="en-IN" sz="4000" baseline="-25000" dirty="0" smtClean="0">
                <a:latin typeface="+mn-lt"/>
              </a:rPr>
              <a:t> </a:t>
            </a:r>
            <a:endParaRPr lang="en-IN" sz="4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35200" y="36957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err="1" smtClean="0">
                <a:latin typeface="+mn-lt"/>
              </a:rPr>
              <a:t>V</a:t>
            </a:r>
            <a:r>
              <a:rPr lang="en-IN" sz="4000" baseline="-25000" dirty="0" err="1" smtClean="0">
                <a:latin typeface="+mn-lt"/>
              </a:rPr>
              <a:t>pi</a:t>
            </a:r>
            <a:r>
              <a:rPr lang="en-IN" sz="4000" dirty="0" smtClean="0">
                <a:latin typeface="+mn-lt"/>
              </a:rPr>
              <a:t>  = 5 </a:t>
            </a:r>
            <a:r>
              <a:rPr lang="en-IN" sz="4000" baseline="-25000" dirty="0" smtClean="0">
                <a:latin typeface="+mn-lt"/>
              </a:rPr>
              <a:t> </a:t>
            </a:r>
            <a:endParaRPr lang="en-IN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Negative Feedback and Inversion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E21-0610-41C8-8BDE-3506597BFAE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2247900"/>
            <a:ext cx="45752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+mn-lt"/>
              </a:rPr>
              <a:t>True RMS Generator</a:t>
            </a:r>
            <a:endParaRPr lang="en-US" sz="4000" dirty="0">
              <a:latin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657600" y="7277100"/>
            <a:ext cx="14209776" cy="2004060"/>
          </a:xfrm>
        </p:spPr>
        <p:txBody>
          <a:bodyPr>
            <a:normAutofit/>
          </a:bodyPr>
          <a:lstStyle/>
          <a:p>
            <a:r>
              <a:rPr lang="en-US" dirty="0" smtClean="0"/>
              <a:t>True RMS value of any periodic waveform can be generated using squarer,  averages (low pass filter and a square rooter)</a:t>
            </a:r>
            <a:endParaRPr lang="en-US" dirty="0"/>
          </a:p>
        </p:txBody>
      </p:sp>
      <p:pic>
        <p:nvPicPr>
          <p:cNvPr id="4915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162300"/>
            <a:ext cx="1164954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E21-0610-41C8-8BDE-3506597BFAE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0" y="5600700"/>
            <a:ext cx="12039600" cy="3657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 </a:t>
            </a:r>
            <a:r>
              <a:rPr lang="en-US" sz="4000" dirty="0" smtClean="0"/>
              <a:t>is the forward path of the system </a:t>
            </a:r>
          </a:p>
          <a:p>
            <a:r>
              <a:rPr lang="en-US" sz="4000" dirty="0" smtClean="0"/>
              <a:t>K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</a:t>
            </a:r>
            <a:r>
              <a:rPr lang="en-US" sz="4000" dirty="0" smtClean="0"/>
              <a:t>is the feedback path</a:t>
            </a:r>
          </a:p>
          <a:p>
            <a:r>
              <a:rPr lang="en-US" sz="4000" dirty="0" err="1" smtClean="0"/>
              <a:t>X</a:t>
            </a:r>
            <a:r>
              <a:rPr lang="en-US" sz="4000" baseline="-25000" dirty="0" err="1" smtClean="0"/>
              <a:t>f</a:t>
            </a:r>
            <a:r>
              <a:rPr lang="en-US" sz="4000" dirty="0" smtClean="0"/>
              <a:t> follows the input X</a:t>
            </a:r>
            <a:r>
              <a:rPr lang="en-US" sz="4000" baseline="-25000" dirty="0" smtClean="0"/>
              <a:t>i </a:t>
            </a:r>
            <a:r>
              <a:rPr lang="en-US" sz="4000" dirty="0" smtClean="0"/>
              <a:t>precisely if the loop gain </a:t>
            </a:r>
            <a:r>
              <a:rPr lang="en-US" sz="4000" dirty="0" smtClean="0"/>
              <a:t>G</a:t>
            </a:r>
            <a:r>
              <a:rPr lang="en-US" sz="4000" baseline="-25000" dirty="0" smtClean="0"/>
              <a:t>L</a:t>
            </a:r>
            <a:r>
              <a:rPr lang="en-US" sz="4000" dirty="0" smtClean="0"/>
              <a:t> </a:t>
            </a:r>
            <a:r>
              <a:rPr lang="en-US" sz="4000" dirty="0" smtClean="0"/>
              <a:t>is very large</a:t>
            </a:r>
          </a:p>
        </p:txBody>
      </p:sp>
      <p:pic>
        <p:nvPicPr>
          <p:cNvPr id="490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790700"/>
            <a:ext cx="7967663" cy="351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Encoder-Decoder Feedback System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Feedback systems with</a:t>
            </a:r>
          </a:p>
          <a:p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as an encoder then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as a decoder,  and vice-versa </a:t>
            </a:r>
            <a:endParaRPr lang="en-IN" dirty="0" smtClean="0"/>
          </a:p>
          <a:p>
            <a:r>
              <a:rPr lang="en-US" dirty="0" smtClean="0"/>
              <a:t>Input variable to </a:t>
            </a: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is of the same dimension as that of output variable of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, and input variable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is of the same dimension as that of output variable of </a:t>
            </a: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endParaRPr lang="en-US" baseline="-25000" dirty="0" smtClean="0"/>
          </a:p>
          <a:p>
            <a:r>
              <a:rPr lang="en-US" dirty="0" smtClean="0"/>
              <a:t>Enables realization of a large number of communication functions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01D1-E9B0-476A-AF92-C2B481BFCF3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Current-to-Voltage Converter and Current Follower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83F-23F4-46CD-97F2-D93963C8316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895600" y="2095500"/>
            <a:ext cx="14173200" cy="2209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 </a:t>
            </a:r>
            <a:r>
              <a:rPr lang="en-US" sz="4000" dirty="0" smtClean="0"/>
              <a:t>is Trans-resistance (</a:t>
            </a:r>
            <a:r>
              <a:rPr lang="en-US" sz="4000" dirty="0" err="1" smtClean="0"/>
              <a:t>R</a:t>
            </a:r>
            <a:r>
              <a:rPr lang="en-US" sz="4000" baseline="-25000" dirty="0" err="1" smtClean="0"/>
              <a:t>f</a:t>
            </a:r>
            <a:r>
              <a:rPr lang="en-US" sz="4000" dirty="0" smtClean="0"/>
              <a:t>) amplifier and </a:t>
            </a:r>
            <a:r>
              <a:rPr lang="en-US" sz="4000" dirty="0" smtClean="0"/>
              <a:t>K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</a:t>
            </a:r>
            <a:r>
              <a:rPr lang="en-US" sz="4000" dirty="0" smtClean="0"/>
              <a:t>is Trans-conductance (G</a:t>
            </a:r>
            <a:r>
              <a:rPr lang="en-US" sz="4000" baseline="-25000" dirty="0" smtClean="0"/>
              <a:t>m</a:t>
            </a:r>
            <a:r>
              <a:rPr lang="en-US" sz="4000" dirty="0" smtClean="0"/>
              <a:t>) amplifier</a:t>
            </a:r>
          </a:p>
          <a:p>
            <a:r>
              <a:rPr lang="en-US" sz="4000" dirty="0" smtClean="0"/>
              <a:t>The loop gain </a:t>
            </a:r>
            <a:r>
              <a:rPr lang="en-US" sz="4000" dirty="0" err="1" smtClean="0"/>
              <a:t>G</a:t>
            </a:r>
            <a:r>
              <a:rPr lang="en-US" sz="4000" baseline="-25000" dirty="0" err="1" smtClean="0"/>
              <a:t>m</a:t>
            </a:r>
            <a:r>
              <a:rPr lang="en-US" sz="4000" dirty="0" err="1" smtClean="0"/>
              <a:t>R</a:t>
            </a:r>
            <a:r>
              <a:rPr lang="en-US" sz="4000" baseline="-25000" dirty="0" err="1" smtClean="0"/>
              <a:t>f</a:t>
            </a:r>
            <a:r>
              <a:rPr lang="en-US" sz="4000" dirty="0" smtClean="0"/>
              <a:t> &gt;&gt; 1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pPr>
              <a:buNone/>
            </a:pPr>
            <a:endParaRPr lang="en-US" sz="4000" dirty="0" smtClean="0"/>
          </a:p>
        </p:txBody>
      </p:sp>
      <p:pic>
        <p:nvPicPr>
          <p:cNvPr id="491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435186"/>
            <a:ext cx="10668000" cy="434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Voltage-to-Current Converter and Voltage Follower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83F-23F4-46CD-97F2-D93963C8316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3276600" y="2286000"/>
            <a:ext cx="14325600" cy="24765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/>
              <a:t>K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 </a:t>
            </a:r>
            <a:r>
              <a:rPr lang="en-US" sz="4000" dirty="0" smtClean="0"/>
              <a:t>is Trans-conductance (G</a:t>
            </a:r>
            <a:r>
              <a:rPr lang="en-US" sz="4000" baseline="-25000" dirty="0" smtClean="0"/>
              <a:t>m</a:t>
            </a:r>
            <a:r>
              <a:rPr lang="en-US" sz="4000" dirty="0" smtClean="0"/>
              <a:t>) amplifier and </a:t>
            </a:r>
            <a:r>
              <a:rPr lang="en-US" sz="4000" dirty="0" smtClean="0"/>
              <a:t>K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</a:t>
            </a:r>
            <a:r>
              <a:rPr lang="en-US" sz="4000" dirty="0" smtClean="0"/>
              <a:t>is Trans-resistance (</a:t>
            </a:r>
            <a:r>
              <a:rPr lang="en-US" sz="4000" dirty="0" err="1" smtClean="0"/>
              <a:t>R</a:t>
            </a:r>
            <a:r>
              <a:rPr lang="en-US" sz="4000" baseline="-25000" dirty="0" err="1" smtClean="0"/>
              <a:t>f</a:t>
            </a:r>
            <a:r>
              <a:rPr lang="en-US" sz="4000" dirty="0" smtClean="0"/>
              <a:t>) amplifier</a:t>
            </a:r>
          </a:p>
          <a:p>
            <a:pPr>
              <a:lnSpc>
                <a:spcPct val="120000"/>
              </a:lnSpc>
            </a:pPr>
            <a:r>
              <a:rPr lang="en-US" sz="4000" dirty="0" smtClean="0"/>
              <a:t>The loop gain </a:t>
            </a:r>
            <a:r>
              <a:rPr lang="en-US" sz="4000" dirty="0" err="1" smtClean="0"/>
              <a:t>G</a:t>
            </a:r>
            <a:r>
              <a:rPr lang="en-US" sz="4000" baseline="-25000" dirty="0" err="1" smtClean="0"/>
              <a:t>m</a:t>
            </a:r>
            <a:r>
              <a:rPr lang="en-US" sz="4000" dirty="0" err="1" smtClean="0"/>
              <a:t>R</a:t>
            </a:r>
            <a:r>
              <a:rPr lang="en-US" sz="4000" baseline="-25000" dirty="0" err="1" smtClean="0"/>
              <a:t>f</a:t>
            </a:r>
            <a:r>
              <a:rPr lang="en-US" sz="4000" dirty="0" smtClean="0"/>
              <a:t> &gt;&gt; 1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</p:txBody>
      </p:sp>
      <p:pic>
        <p:nvPicPr>
          <p:cNvPr id="492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1183" y="4991101"/>
            <a:ext cx="1036201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 to DC converter and AC Follower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71216" y="2286000"/>
            <a:ext cx="14197584" cy="7429500"/>
          </a:xfrm>
        </p:spPr>
        <p:txBody>
          <a:bodyPr>
            <a:norm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is AC to DC converter and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is DC to AC converter</a:t>
            </a:r>
          </a:p>
          <a:p>
            <a:r>
              <a:rPr lang="en-US" dirty="0" smtClean="0"/>
              <a:t>The loop gain </a:t>
            </a:r>
            <a:r>
              <a:rPr lang="en-US" dirty="0" smtClean="0"/>
              <a:t>G</a:t>
            </a:r>
            <a:r>
              <a:rPr lang="en-US" baseline="-25000" dirty="0" smtClean="0"/>
              <a:t>L</a:t>
            </a:r>
            <a:r>
              <a:rPr lang="en-US" dirty="0" smtClean="0"/>
              <a:t> </a:t>
            </a:r>
            <a:r>
              <a:rPr lang="en-US" dirty="0" smtClean="0"/>
              <a:t>&gt;&gt; 1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83F-23F4-46CD-97F2-D93963C8316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93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305300"/>
            <a:ext cx="114490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Feedback?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895600" y="1943100"/>
            <a:ext cx="14782800" cy="7467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Dynamic system with feedback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represents the forward path of the system </a:t>
            </a:r>
          </a:p>
          <a:p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represents the feedback path of the system </a:t>
            </a:r>
          </a:p>
          <a:p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are unilateral (transmission from input to output only)</a:t>
            </a:r>
          </a:p>
          <a:p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 is the input variable and is X</a:t>
            </a:r>
            <a:r>
              <a:rPr lang="en-US" baseline="-25000" dirty="0" smtClean="0"/>
              <a:t>o</a:t>
            </a:r>
            <a:r>
              <a:rPr lang="en-US" dirty="0" smtClean="0"/>
              <a:t> the output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83F-23F4-46CD-97F2-D93963C8316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485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162300"/>
            <a:ext cx="58769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DC to AC Converter and DC Follower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71216" y="2286000"/>
            <a:ext cx="14197584" cy="7429500"/>
          </a:xfrm>
        </p:spPr>
        <p:txBody>
          <a:bodyPr>
            <a:norm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is </a:t>
            </a:r>
            <a:r>
              <a:rPr lang="en-US" dirty="0" smtClean="0"/>
              <a:t>DC </a:t>
            </a:r>
            <a:r>
              <a:rPr lang="en-US" dirty="0" smtClean="0"/>
              <a:t>to </a:t>
            </a:r>
            <a:r>
              <a:rPr lang="en-US" dirty="0" smtClean="0"/>
              <a:t>AC </a:t>
            </a:r>
            <a:r>
              <a:rPr lang="en-US" dirty="0" smtClean="0"/>
              <a:t>converter and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is </a:t>
            </a:r>
            <a:r>
              <a:rPr lang="en-US" dirty="0" smtClean="0"/>
              <a:t>AC </a:t>
            </a:r>
            <a:r>
              <a:rPr lang="en-US" dirty="0" smtClean="0"/>
              <a:t>to </a:t>
            </a:r>
            <a:r>
              <a:rPr lang="en-US" dirty="0" smtClean="0"/>
              <a:t>DC </a:t>
            </a:r>
            <a:r>
              <a:rPr lang="en-US" dirty="0" smtClean="0"/>
              <a:t>converter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83F-23F4-46CD-97F2-D93963C8316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94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48100"/>
            <a:ext cx="114681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11480"/>
            <a:ext cx="14996160" cy="1714500"/>
          </a:xfrm>
        </p:spPr>
        <p:txBody>
          <a:bodyPr>
            <a:normAutofit/>
          </a:bodyPr>
          <a:lstStyle/>
          <a:p>
            <a:r>
              <a:rPr lang="en-US" dirty="0" smtClean="0"/>
              <a:t>Phase to Voltage Converter and Phase Follower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71216" y="2286000"/>
            <a:ext cx="14197584" cy="7429500"/>
          </a:xfrm>
        </p:spPr>
        <p:txBody>
          <a:bodyPr>
            <a:no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is Phase to Voltage converter and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is Voltage to Phase converter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83F-23F4-46CD-97F2-D93963C8316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95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924300"/>
            <a:ext cx="11582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Voltage to Phase Converter and Voltage Follower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71216" y="2286000"/>
            <a:ext cx="14197584" cy="7429500"/>
          </a:xfrm>
        </p:spPr>
        <p:txBody>
          <a:bodyPr>
            <a:no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is Voltage to Phase converter and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is Phase to Voltage converter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83F-23F4-46CD-97F2-D93963C8316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96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076700"/>
            <a:ext cx="113728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Voltage to Frequency Converter and Voltage Follower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71216" y="2286000"/>
            <a:ext cx="14197584" cy="7429500"/>
          </a:xfrm>
        </p:spPr>
        <p:txBody>
          <a:bodyPr>
            <a:no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is Voltage to Frequency converter and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is Frequency to Voltage converter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83F-23F4-46CD-97F2-D93963C8316F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97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000500"/>
            <a:ext cx="113442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Frequency to Voltage Converter and Frequency Follower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71216" y="2286000"/>
            <a:ext cx="14197584" cy="7429500"/>
          </a:xfrm>
        </p:spPr>
        <p:txBody>
          <a:bodyPr>
            <a:noAutofit/>
          </a:bodyPr>
          <a:lstStyle/>
          <a:p>
            <a:r>
              <a:rPr lang="en-US" dirty="0" smtClean="0"/>
              <a:t>Frequency Follower and FM Detector</a:t>
            </a:r>
          </a:p>
          <a:p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is Frequency to Voltage converter and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is Voltage to Frequency converter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83F-23F4-46CD-97F2-D93963C8316F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98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381500"/>
            <a:ext cx="113823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Frequency Locked Loop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E21-0610-41C8-8BDE-3506597BFAE9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933700"/>
            <a:ext cx="10591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Simulation: Quiescent frequency = 10kHz for </a:t>
            </a:r>
            <a:r>
              <a:rPr lang="en-IN" dirty="0" err="1" smtClean="0"/>
              <a:t>V</a:t>
            </a:r>
            <a:r>
              <a:rPr lang="en-IN" baseline="-25000" dirty="0" err="1" smtClean="0"/>
              <a:t>cq</a:t>
            </a:r>
            <a:r>
              <a:rPr lang="en-IN" dirty="0" smtClean="0"/>
              <a:t>=0 V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01D1-E9B0-476A-AF92-C2B481BFCF3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400301"/>
            <a:ext cx="1021080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935200" y="37719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>
                <a:latin typeface="+mn-lt"/>
              </a:rPr>
              <a:t>T = 0.1 ms</a:t>
            </a:r>
            <a:endParaRPr lang="en-IN" sz="4000" dirty="0">
              <a:latin typeface="+mn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6134100"/>
            <a:ext cx="10210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706600" y="72009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>
                <a:latin typeface="+mn-lt"/>
              </a:rPr>
              <a:t>T = 0.095 ms</a:t>
            </a:r>
            <a:endParaRPr lang="en-IN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Simulation: Quiescent frequency = 10kHz for </a:t>
            </a:r>
            <a:r>
              <a:rPr lang="en-IN" dirty="0" err="1" smtClean="0"/>
              <a:t>V</a:t>
            </a:r>
            <a:r>
              <a:rPr lang="en-IN" baseline="-25000" dirty="0" err="1" smtClean="0"/>
              <a:t>cq</a:t>
            </a:r>
            <a:r>
              <a:rPr lang="en-IN" dirty="0" smtClean="0"/>
              <a:t>=0 V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01D1-E9B0-476A-AF92-C2B481BFCF3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314700"/>
            <a:ext cx="1066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0" y="37719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>
                <a:latin typeface="+mn-lt"/>
              </a:rPr>
              <a:t>T = 0.105 ms</a:t>
            </a:r>
            <a:endParaRPr lang="en-IN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to D Converter Analog Voltage Follower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71216" y="2286000"/>
            <a:ext cx="14273784" cy="1181100"/>
          </a:xfrm>
        </p:spPr>
        <p:txBody>
          <a:bodyPr>
            <a:no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is A to D Converter and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is D to A Converter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83F-23F4-46CD-97F2-D93963C8316F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924300"/>
            <a:ext cx="113157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 to A Converter </a:t>
            </a:r>
            <a:r>
              <a:rPr lang="en-US" smtClean="0"/>
              <a:t>Digital Follower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71216" y="2286000"/>
            <a:ext cx="14273784" cy="1181100"/>
          </a:xfrm>
        </p:spPr>
        <p:txBody>
          <a:bodyPr>
            <a:no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is D to A Converter and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is A to D Converter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83F-23F4-46CD-97F2-D93963C8316F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00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000500"/>
            <a:ext cx="118681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11480"/>
            <a:ext cx="15505176" cy="1714500"/>
          </a:xfrm>
        </p:spPr>
        <p:txBody>
          <a:bodyPr/>
          <a:lstStyle/>
          <a:p>
            <a:r>
              <a:rPr lang="en-US" dirty="0" smtClean="0"/>
              <a:t>What is Feedback? (contd.,)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E21-0610-41C8-8BDE-3506597BFAE9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ChangeAspect="1"/>
          </p:cNvGraphicFramePr>
          <p:nvPr>
            <p:ph sz="half" idx="1"/>
          </p:nvPr>
        </p:nvGraphicFramePr>
        <p:xfrm>
          <a:off x="9615488" y="2781300"/>
          <a:ext cx="5791200" cy="5791200"/>
        </p:xfrm>
        <a:graphic>
          <a:graphicData uri="http://schemas.openxmlformats.org/presentationml/2006/ole">
            <p:oleObj spid="_x0000_s447491" name="Equation" r:id="rId3" imgW="1879560" imgH="1879560" progId="Equation.DSMT4">
              <p:embed/>
            </p:oleObj>
          </a:graphicData>
        </a:graphic>
      </p:graphicFrame>
      <p:pic>
        <p:nvPicPr>
          <p:cNvPr id="4474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467100"/>
            <a:ext cx="58769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Conclusion</a:t>
            </a:r>
            <a:endParaRPr lang="en-US" dirty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Negative feedback makes the output less sensitive or insensitive to the variations of parameters associated with active devices in the forward path</a:t>
            </a:r>
          </a:p>
          <a:p>
            <a:r>
              <a:rPr lang="en-US" dirty="0" smtClean="0"/>
              <a:t>Negative feedback makes the output sensitive to parameter variations associated with the feedback path</a:t>
            </a:r>
          </a:p>
          <a:p>
            <a:r>
              <a:rPr lang="en-US" dirty="0" smtClean="0"/>
              <a:t>Positive feedback can make the output very sensitive to parameter variations associated with the loop</a:t>
            </a:r>
          </a:p>
          <a:p>
            <a:r>
              <a:rPr lang="en-US" dirty="0" smtClean="0"/>
              <a:t>Encoder-Decoder feedback systems enable us to realize a wide range of analog signal processing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83F-23F4-46CD-97F2-D93963C8316F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Feedback? (contd.,)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E21-0610-41C8-8BDE-3506597BFAE9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76162" name="Content Placeholder 8"/>
          <p:cNvGraphicFramePr>
            <a:graphicFrameLocks noChangeAspect="1"/>
          </p:cNvGraphicFramePr>
          <p:nvPr/>
        </p:nvGraphicFramePr>
        <p:xfrm>
          <a:off x="3048000" y="5524500"/>
          <a:ext cx="10134600" cy="3505200"/>
        </p:xfrm>
        <a:graphic>
          <a:graphicData uri="http://schemas.openxmlformats.org/presentationml/2006/ole">
            <p:oleObj spid="_x0000_s476162" name="Equation" r:id="rId3" imgW="2844720" imgH="1155600" progId="Equation.DSMT4">
              <p:embed/>
            </p:oleObj>
          </a:graphicData>
        </a:graphic>
      </p:graphicFrame>
      <p:pic>
        <p:nvPicPr>
          <p:cNvPr id="4761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095500"/>
            <a:ext cx="58769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Feedback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E21-0610-41C8-8BDE-3506597BFAE9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idx="1"/>
          </p:nvPr>
        </p:nvGraphicFramePr>
        <p:xfrm>
          <a:off x="3381375" y="2324101"/>
          <a:ext cx="10613674" cy="4191000"/>
        </p:xfrm>
        <a:graphic>
          <a:graphicData uri="http://schemas.openxmlformats.org/presentationml/2006/ole">
            <p:oleObj spid="_x0000_s449538" name="Equation" r:id="rId3" imgW="2958840" imgH="1168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Feedback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2E21-0610-41C8-8BDE-3506597BFAE9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idx="1"/>
          </p:nvPr>
        </p:nvGraphicFramePr>
        <p:xfrm>
          <a:off x="3048000" y="2427288"/>
          <a:ext cx="13258800" cy="6234112"/>
        </p:xfrm>
        <a:graphic>
          <a:graphicData uri="http://schemas.openxmlformats.org/presentationml/2006/ole">
            <p:oleObj spid="_x0000_s450562" name="Equation" r:id="rId3" imgW="3835080" imgH="1803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Sensitivity in Negative Feedback Systems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83F-23F4-46CD-97F2-D93963C8316F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ChangeAspect="1"/>
          </p:cNvGraphicFramePr>
          <p:nvPr>
            <p:ph sz="half" idx="1"/>
          </p:nvPr>
        </p:nvGraphicFramePr>
        <p:xfrm>
          <a:off x="10210800" y="2636838"/>
          <a:ext cx="6604000" cy="4402137"/>
        </p:xfrm>
        <a:graphic>
          <a:graphicData uri="http://schemas.openxmlformats.org/presentationml/2006/ole">
            <p:oleObj spid="_x0000_s451586" name="Equation" r:id="rId3" imgW="1981080" imgH="1320480" progId="Equation.DSMT4">
              <p:embed/>
            </p:oleObj>
          </a:graphicData>
        </a:graphic>
      </p:graphicFrame>
      <p:pic>
        <p:nvPicPr>
          <p:cNvPr id="451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162300"/>
            <a:ext cx="58769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Sensitivity in Negative Feedback Systems</a:t>
            </a:r>
            <a:endParaRPr lang="en-IN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83F-23F4-46CD-97F2-D93963C8316F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475138" name="Object 2"/>
          <p:cNvGraphicFramePr>
            <a:graphicFrameLocks noChangeAspect="1"/>
          </p:cNvGraphicFramePr>
          <p:nvPr>
            <p:ph idx="1"/>
          </p:nvPr>
        </p:nvGraphicFramePr>
        <p:xfrm>
          <a:off x="10896600" y="2324100"/>
          <a:ext cx="6835861" cy="5791200"/>
        </p:xfrm>
        <a:graphic>
          <a:graphicData uri="http://schemas.openxmlformats.org/presentationml/2006/ole">
            <p:oleObj spid="_x0000_s475138" name="Equation" r:id="rId3" imgW="1993680" imgH="1688760" progId="Equation.DSMT4">
              <p:embed/>
            </p:oleObj>
          </a:graphicData>
        </a:graphic>
      </p:graphicFrame>
      <p:pic>
        <p:nvPicPr>
          <p:cNvPr id="4751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781300"/>
            <a:ext cx="722022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3822</TotalTime>
  <Words>739</Words>
  <Application>Microsoft Office PowerPoint</Application>
  <PresentationFormat>Custom</PresentationFormat>
  <Paragraphs>167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Solstice</vt:lpstr>
      <vt:lpstr>MathType 5.0 Equation</vt:lpstr>
      <vt:lpstr>Equation</vt:lpstr>
      <vt:lpstr>Analog Circuits and Systems</vt:lpstr>
      <vt:lpstr>Previous lecture</vt:lpstr>
      <vt:lpstr>What is Feedback?</vt:lpstr>
      <vt:lpstr>What is Feedback? (contd.,)</vt:lpstr>
      <vt:lpstr>What is Feedback? (contd.,)</vt:lpstr>
      <vt:lpstr>Negative Feedback System</vt:lpstr>
      <vt:lpstr>Positive Feedback System</vt:lpstr>
      <vt:lpstr>Sensitivity in Negative Feedback Systems</vt:lpstr>
      <vt:lpstr>Sensitivity in Negative Feedback Systems</vt:lpstr>
      <vt:lpstr>Example: Sensitivity and Negative Feedback</vt:lpstr>
      <vt:lpstr>Example: Sensitivity and Negative Feedback</vt:lpstr>
      <vt:lpstr>Simulation:  Voltage Amplifier</vt:lpstr>
      <vt:lpstr>Example: Sensitivity and Negative Feedback</vt:lpstr>
      <vt:lpstr>Current Amplifier</vt:lpstr>
      <vt:lpstr>Simulation: Current Amplifier</vt:lpstr>
      <vt:lpstr>Sensitivity and Positive Feedback</vt:lpstr>
      <vt:lpstr>Non-linear Feedback</vt:lpstr>
      <vt:lpstr>Example: Negative Feedback and Inversion</vt:lpstr>
      <vt:lpstr>Example: Negative Feedback and Inversion</vt:lpstr>
      <vt:lpstr>Example: Negative Feedback and Inversion</vt:lpstr>
      <vt:lpstr>Example: Negative Feedback and Inversion</vt:lpstr>
      <vt:lpstr>Simulation with Vref = 0.8 and Vpo= 4 volts</vt:lpstr>
      <vt:lpstr>Simulation with Vref = 0.8 and Vpo= 4 volts</vt:lpstr>
      <vt:lpstr>Example: Negative Feedback and Inversion</vt:lpstr>
      <vt:lpstr>Feedback System</vt:lpstr>
      <vt:lpstr>Encoder-Decoder Feedback System</vt:lpstr>
      <vt:lpstr>Current-to-Voltage Converter and Current Follower</vt:lpstr>
      <vt:lpstr>Voltage-to-Current Converter and Voltage Follower</vt:lpstr>
      <vt:lpstr>AC to DC converter and AC Follower</vt:lpstr>
      <vt:lpstr>DC to AC Converter and DC Follower</vt:lpstr>
      <vt:lpstr>Phase to Voltage Converter and Phase Follower</vt:lpstr>
      <vt:lpstr>Voltage to Phase Converter and Voltage Follower</vt:lpstr>
      <vt:lpstr>Voltage to Frequency Converter and Voltage Follower</vt:lpstr>
      <vt:lpstr>Frequency to Voltage Converter and Frequency Follower</vt:lpstr>
      <vt:lpstr>Frequency Locked Loop</vt:lpstr>
      <vt:lpstr>Simulation: Quiescent frequency = 10kHz for Vcq=0 V</vt:lpstr>
      <vt:lpstr>Simulation: Quiescent frequency = 10kHz for Vcq=0 V</vt:lpstr>
      <vt:lpstr>A to D Converter Analog Voltage Follower</vt:lpstr>
      <vt:lpstr>D to A Converter Digital Follower</vt:lpstr>
      <vt:lpstr>Conclusion</vt:lpstr>
    </vt:vector>
  </TitlesOfParts>
  <Company>IISc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Analog Circuits and Systems</dc:title>
  <dc:creator>NJRao</dc:creator>
  <cp:lastModifiedBy>Purush</cp:lastModifiedBy>
  <cp:revision>354</cp:revision>
  <dcterms:created xsi:type="dcterms:W3CDTF">2014-11-25T13:53:21Z</dcterms:created>
  <dcterms:modified xsi:type="dcterms:W3CDTF">2016-04-07T10:14:58Z</dcterms:modified>
</cp:coreProperties>
</file>